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73" r:id="rId4"/>
    <p:sldId id="285" r:id="rId5"/>
    <p:sldId id="292" r:id="rId6"/>
    <p:sldId id="287" r:id="rId7"/>
    <p:sldId id="278" r:id="rId8"/>
    <p:sldId id="293" r:id="rId9"/>
    <p:sldId id="290" r:id="rId10"/>
    <p:sldId id="283" r:id="rId11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99"/>
    <a:srgbClr val="EAEAE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81149" autoAdjust="0"/>
  </p:normalViewPr>
  <p:slideViewPr>
    <p:cSldViewPr>
      <p:cViewPr>
        <p:scale>
          <a:sx n="90" d="100"/>
          <a:sy n="9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469B4-C4AC-4ED8-86D2-FE831AFFF39E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7D16A-94E8-4677-8FB0-5E4D458ED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B4783BE4-C368-4CE2-9A74-BF48A575CD70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8A144EF1-AA6C-4D78-8CD2-D491B1EE27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44EF1-AA6C-4D78-8CD2-D491B1EE27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44EF1-AA6C-4D78-8CD2-D491B1EE27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44EF1-AA6C-4D78-8CD2-D491B1EE27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44EF1-AA6C-4D78-8CD2-D491B1EE27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44EF1-AA6C-4D78-8CD2-D491B1EE27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55838" y="4189413"/>
            <a:ext cx="4602162" cy="763587"/>
          </a:xfrm>
        </p:spPr>
        <p:txBody>
          <a:bodyPr anchor="t" anchorCtr="0"/>
          <a:lstStyle>
            <a:lvl1pPr marL="0" indent="0">
              <a:buFont typeface="Monotype Sorts" pitchFamily="2" charset="2"/>
              <a:buNone/>
              <a:defRPr b="0">
                <a:latin typeface="+mn-lt"/>
              </a:defRPr>
            </a:lvl1pPr>
          </a:lstStyle>
          <a:p>
            <a:r>
              <a:rPr lang="en-US" altLang="en-US" dirty="0" smtClean="0"/>
              <a:t>Click to enter subtitle here</a:t>
            </a:r>
            <a:endParaRPr lang="en-US" altLang="en-US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418262"/>
            <a:ext cx="1158875" cy="363538"/>
          </a:xfrm>
          <a:prstGeom prst="rect">
            <a:avLst/>
          </a:prstGeom>
          <a:noFill/>
        </p:spPr>
      </p:pic>
      <p:sp>
        <p:nvSpPr>
          <p:cNvPr id="9224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209800" y="2286000"/>
            <a:ext cx="6477000" cy="1143000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800"/>
              </a:lnSpc>
              <a:defRPr sz="400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993942" y="6596063"/>
            <a:ext cx="199766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2009 The </a:t>
            </a:r>
            <a:r>
              <a:rPr lang="en-US" altLang="en-US" sz="600" b="0" dirty="0"/>
              <a:t>MITRE Corporation. All rights reserved.</a:t>
            </a:r>
            <a:endParaRPr lang="en-US" altLang="en-US" sz="700" b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2992081" y="6488668"/>
            <a:ext cx="3159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Approved for Public Release 09-4036</a:t>
            </a:r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432550" y="381000"/>
            <a:ext cx="1924050" cy="5799138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60400" y="381000"/>
            <a:ext cx="5619750" cy="5799138"/>
          </a:xfrm>
        </p:spPr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295400"/>
            <a:ext cx="7696200" cy="4884738"/>
          </a:xfrm>
        </p:spPr>
        <p:txBody>
          <a:bodyPr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enter text here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400"/>
              </a:lnSpc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604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847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90" y="1535113"/>
            <a:ext cx="38114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8925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685800" y="2201862"/>
            <a:ext cx="38100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648200" y="2201862"/>
            <a:ext cx="38862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85800"/>
            <a:ext cx="3008313" cy="749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685800"/>
            <a:ext cx="5111750" cy="5440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dirty="0" smtClean="0"/>
              <a:t>Click To enter text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35913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</a:defRPr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67080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85800" y="6400800"/>
            <a:ext cx="76962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825" y="6489700"/>
            <a:ext cx="804863" cy="252413"/>
          </a:xfrm>
          <a:prstGeom prst="rect">
            <a:avLst/>
          </a:prstGeom>
          <a:noFill/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553200" y="6629400"/>
            <a:ext cx="199766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2009 The </a:t>
            </a:r>
            <a:r>
              <a:rPr lang="en-US" altLang="en-US" sz="600" b="0" dirty="0"/>
              <a:t>MITRE Corporation. All rights reserved.</a:t>
            </a:r>
            <a:endParaRPr lang="en-US" altLang="en-US" sz="700" b="0" dirty="0"/>
          </a:p>
        </p:txBody>
      </p: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6858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 smtClean="0"/>
              <a:t>Click to enter text here</a:t>
            </a:r>
            <a:endParaRPr lang="en-US" dirty="0"/>
          </a:p>
        </p:txBody>
      </p:sp>
      <p:pic>
        <p:nvPicPr>
          <p:cNvPr id="12" name="Picture 11" descr="CEE_logo_sml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867650" y="228600"/>
            <a:ext cx="1276350" cy="51292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992081" y="6488668"/>
            <a:ext cx="3159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Approved for Public Release 09-4036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800" b="1" baseline="0">
          <a:solidFill>
            <a:srgbClr val="000099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9pPr>
    </p:titleStyle>
    <p:bodyStyle>
      <a:lvl1pPr marL="227013" indent="-227013" algn="l" rtl="0" eaLnBrk="1" fontAlgn="base" hangingPunct="1">
        <a:lnSpc>
          <a:spcPts val="22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●"/>
        <a:defRPr sz="1400" b="1">
          <a:solidFill>
            <a:schemeClr val="tx1"/>
          </a:solidFill>
          <a:latin typeface="+mn-lt"/>
        </a:defRPr>
      </a:lvl4pPr>
      <a:lvl5pPr marL="1371600" indent="-106363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-"/>
        <a:defRPr sz="1200" b="1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6pPr>
      <a:lvl7pPr marL="26860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7pPr>
      <a:lvl8pPr marL="31432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8pPr>
      <a:lvl9pPr marL="36004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5838" y="4189413"/>
            <a:ext cx="5211762" cy="763587"/>
          </a:xfrm>
        </p:spPr>
        <p:txBody>
          <a:bodyPr/>
          <a:lstStyle/>
          <a:p>
            <a:r>
              <a:rPr lang="en-US" dirty="0" smtClean="0"/>
              <a:t>Common Event Expression</a:t>
            </a:r>
          </a:p>
          <a:p>
            <a:endParaRPr lang="en-US" dirty="0" smtClean="0"/>
          </a:p>
          <a:p>
            <a:r>
              <a:rPr lang="en-US" dirty="0" smtClean="0"/>
              <a:t>William Heinbockel</a:t>
            </a:r>
            <a:br>
              <a:rPr lang="en-US" dirty="0" smtClean="0"/>
            </a:br>
            <a:r>
              <a:rPr lang="en-US" dirty="0" smtClean="0"/>
              <a:t>heinbockel@mitre.org</a:t>
            </a:r>
            <a:endParaRPr lang="en-US" dirty="0"/>
          </a:p>
        </p:txBody>
      </p:sp>
      <p:pic>
        <p:nvPicPr>
          <p:cNvPr id="4" name="Picture 3" descr="CEE_logo_lr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95061" y="1981200"/>
            <a:ext cx="5039139" cy="2128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5334000"/>
            <a:ext cx="71628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“Those who cannot remember the past are condemned to repeat it.”</a:t>
            </a:r>
          </a:p>
          <a:p>
            <a:pPr algn="r">
              <a:buNone/>
            </a:pPr>
            <a:r>
              <a:rPr lang="en-US" dirty="0" smtClean="0"/>
              <a:t>– George Santayana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170" name="Picture 2" descr="C:\Documents and Settings\lshields\Local Settings\Temporary Internet Files\Content.IE5\ADFVPADB\MCj043154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3" y="2286143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 bwMode="auto">
          <a:xfrm>
            <a:off x="152400" y="1371600"/>
            <a:ext cx="4191000" cy="41148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Generated Event Management</a:t>
            </a:r>
            <a:endParaRPr lang="en-US" dirty="0"/>
          </a:p>
        </p:txBody>
      </p:sp>
      <p:pic>
        <p:nvPicPr>
          <p:cNvPr id="8" name="Content Placeholder 7" descr="logging_nolabel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0684" y="2050036"/>
            <a:ext cx="8742633" cy="2757928"/>
          </a:xfrm>
        </p:spPr>
      </p:pic>
      <p:sp>
        <p:nvSpPr>
          <p:cNvPr id="9" name="TextBox 8"/>
          <p:cNvSpPr txBox="1"/>
          <p:nvPr/>
        </p:nvSpPr>
        <p:spPr>
          <a:xfrm>
            <a:off x="1600200" y="1600200"/>
            <a:ext cx="1457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-150" dirty="0" smtClean="0"/>
              <a:t>EVENT</a:t>
            </a:r>
            <a:endParaRPr lang="en-US" sz="3200" b="1" spc="-150" dirty="0"/>
          </a:p>
        </p:txBody>
      </p:sp>
      <p:sp>
        <p:nvSpPr>
          <p:cNvPr id="10" name="TextBox 9"/>
          <p:cNvSpPr txBox="1"/>
          <p:nvPr/>
        </p:nvSpPr>
        <p:spPr>
          <a:xfrm>
            <a:off x="3886200" y="4724400"/>
            <a:ext cx="18485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-150" dirty="0" smtClean="0"/>
              <a:t>RECORD</a:t>
            </a:r>
            <a:endParaRPr lang="en-US" sz="3200" b="1" spc="-150" dirty="0"/>
          </a:p>
        </p:txBody>
      </p:sp>
      <p:sp>
        <p:nvSpPr>
          <p:cNvPr id="11" name="TextBox 10"/>
          <p:cNvSpPr txBox="1"/>
          <p:nvPr/>
        </p:nvSpPr>
        <p:spPr>
          <a:xfrm>
            <a:off x="5105400" y="3200400"/>
            <a:ext cx="200247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spc="-150" dirty="0" smtClean="0">
                <a:solidFill>
                  <a:schemeClr val="bg1"/>
                </a:solidFill>
              </a:rPr>
              <a:t>TRANSPORT</a:t>
            </a:r>
            <a:endParaRPr lang="en-US" sz="2500" b="1" spc="-15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0400" y="1981200"/>
            <a:ext cx="1015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pc="-150" dirty="0" smtClean="0"/>
              <a:t>LOG</a:t>
            </a:r>
            <a:endParaRPr lang="en-US" sz="3200" b="1" spc="-15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our logs telling us?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5925" y="1371600"/>
            <a:ext cx="5772150" cy="472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EE_ch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8060" y="1295400"/>
            <a:ext cx="6751680" cy="48847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Events to Logs and Back Again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32688"/>
          <a:stretch>
            <a:fillRect/>
          </a:stretch>
        </p:blipFill>
        <p:spPr bwMode="auto">
          <a:xfrm>
            <a:off x="5334000" y="3886200"/>
            <a:ext cx="2699572" cy="233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CEE Dictionary and Taxonomy</a:t>
            </a:r>
          </a:p>
          <a:p>
            <a:r>
              <a:rPr lang="en-US" dirty="0" smtClean="0"/>
              <a:t>Common Log Syntax (CLS)</a:t>
            </a:r>
          </a:p>
          <a:p>
            <a:r>
              <a:rPr lang="en-US" dirty="0" smtClean="0"/>
              <a:t>Common Log Transport (CLT)</a:t>
            </a:r>
          </a:p>
          <a:p>
            <a:r>
              <a:rPr lang="en-US" dirty="0" smtClean="0"/>
              <a:t>Common Event Log Recommendations (CELR)</a:t>
            </a:r>
          </a:p>
          <a:p>
            <a:pPr lvl="1"/>
            <a:r>
              <a:rPr lang="en-US" dirty="0" smtClean="0"/>
              <a:t>Best Practices</a:t>
            </a:r>
          </a:p>
          <a:p>
            <a:pPr lvl="1"/>
            <a:r>
              <a:rPr lang="en-US" dirty="0" smtClean="0"/>
              <a:t>Device Profiles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CEE Building Blocks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 bwMode="auto">
          <a:xfrm>
            <a:off x="152400" y="1676400"/>
            <a:ext cx="86106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8600" y="1905000"/>
            <a:ext cx="8915400" cy="1752600"/>
            <a:chOff x="228600" y="1524000"/>
            <a:chExt cx="8915400" cy="1752600"/>
          </a:xfrm>
        </p:grpSpPr>
        <p:grpSp>
          <p:nvGrpSpPr>
            <p:cNvPr id="27" name="Group 26"/>
            <p:cNvGrpSpPr/>
            <p:nvPr/>
          </p:nvGrpSpPr>
          <p:grpSpPr>
            <a:xfrm>
              <a:off x="914400" y="1524000"/>
              <a:ext cx="7772400" cy="1752600"/>
              <a:chOff x="914400" y="1524000"/>
              <a:chExt cx="7772400" cy="1752600"/>
            </a:xfrm>
          </p:grpSpPr>
          <p:sp>
            <p:nvSpPr>
              <p:cNvPr id="23" name="Rectangle 22"/>
              <p:cNvSpPr/>
              <p:nvPr/>
            </p:nvSpPr>
            <p:spPr bwMode="auto">
              <a:xfrm>
                <a:off x="914400" y="1524000"/>
                <a:ext cx="7772400" cy="1752600"/>
              </a:xfrm>
              <a:prstGeom prst="rect">
                <a:avLst/>
              </a:prstGeom>
              <a:solidFill>
                <a:srgbClr val="CCEC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ts val="25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rgbClr val="FDAA03"/>
                  </a:buClr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914400" y="2895600"/>
                <a:ext cx="16450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i="1" dirty="0" smtClean="0"/>
                  <a:t>CLS (Plaintext)</a:t>
                </a:r>
                <a:endParaRPr lang="en-US" sz="1600" b="1" i="1" dirty="0"/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228600" y="1752600"/>
              <a:ext cx="8915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7013" indent="-227013" fontAlgn="base">
                <a:spcBef>
                  <a:spcPts val="600"/>
                </a:spcBef>
                <a:spcAft>
                  <a:spcPts val="600"/>
                </a:spcAft>
                <a:buClr>
                  <a:srgbClr val="FDAA03"/>
                </a:buClr>
                <a:buSzPct val="75000"/>
                <a:defRPr/>
              </a:pPr>
              <a:r>
                <a:rPr lang="en-US" dirty="0" smtClean="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&lt;37&gt; Sep 26 12:17:32 </a:t>
              </a:r>
              <a:r>
                <a:rPr lang="en-US" dirty="0" err="1" smtClean="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myhost</a:t>
              </a:r>
              <a:r>
                <a:rPr lang="en-US" dirty="0" smtClean="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-- root[808]: ROOT LOGIN ON tty1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Blocks Today</a:t>
            </a: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990600" y="2362200"/>
            <a:ext cx="7467600" cy="795754"/>
            <a:chOff x="1066800" y="2133600"/>
            <a:chExt cx="7467600" cy="795754"/>
          </a:xfrm>
        </p:grpSpPr>
        <p:sp>
          <p:nvSpPr>
            <p:cNvPr id="24" name="Rectangle 23"/>
            <p:cNvSpPr/>
            <p:nvPr/>
          </p:nvSpPr>
          <p:spPr bwMode="auto">
            <a:xfrm>
              <a:off x="1600200" y="2286000"/>
              <a:ext cx="6934200" cy="609600"/>
            </a:xfrm>
            <a:prstGeom prst="rect">
              <a:avLst/>
            </a:prstGeom>
            <a:solidFill>
              <a:srgbClr val="FFFF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Right Brace 4"/>
            <p:cNvSpPr/>
            <p:nvPr/>
          </p:nvSpPr>
          <p:spPr bwMode="auto">
            <a:xfrm rot="5400000">
              <a:off x="1981200" y="1219200"/>
              <a:ext cx="228600" cy="2057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00200" y="2362200"/>
              <a:ext cx="9387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Timestamp</a:t>
              </a:r>
              <a:endParaRPr lang="en-US" sz="1200" dirty="0"/>
            </a:p>
          </p:txBody>
        </p:sp>
        <p:sp>
          <p:nvSpPr>
            <p:cNvPr id="7" name="Right Brace 6"/>
            <p:cNvSpPr/>
            <p:nvPr/>
          </p:nvSpPr>
          <p:spPr bwMode="auto">
            <a:xfrm rot="5400000">
              <a:off x="3543300" y="1790700"/>
              <a:ext cx="228600" cy="914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52800" y="2362200"/>
              <a:ext cx="670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Source</a:t>
              </a:r>
              <a:endParaRPr lang="en-US" sz="1200" dirty="0"/>
            </a:p>
          </p:txBody>
        </p:sp>
        <p:sp>
          <p:nvSpPr>
            <p:cNvPr id="11" name="Right Brace 10"/>
            <p:cNvSpPr/>
            <p:nvPr/>
          </p:nvSpPr>
          <p:spPr bwMode="auto">
            <a:xfrm rot="5400000">
              <a:off x="4648200" y="1981200"/>
              <a:ext cx="228600" cy="533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19600" y="2362200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Process</a:t>
              </a:r>
              <a:endParaRPr lang="en-US" sz="1200" dirty="0"/>
            </a:p>
          </p:txBody>
        </p:sp>
        <p:sp>
          <p:nvSpPr>
            <p:cNvPr id="13" name="Right Brace 12"/>
            <p:cNvSpPr/>
            <p:nvPr/>
          </p:nvSpPr>
          <p:spPr bwMode="auto">
            <a:xfrm rot="5400000">
              <a:off x="5257800" y="1981200"/>
              <a:ext cx="228600" cy="533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50039" y="2362200"/>
              <a:ext cx="697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Proc ID</a:t>
              </a:r>
            </a:p>
          </p:txBody>
        </p:sp>
        <p:sp>
          <p:nvSpPr>
            <p:cNvPr id="17" name="Right Brace 16"/>
            <p:cNvSpPr/>
            <p:nvPr/>
          </p:nvSpPr>
          <p:spPr bwMode="auto">
            <a:xfrm rot="5400000">
              <a:off x="6172200" y="1981200"/>
              <a:ext cx="228600" cy="533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19800" y="2362200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User</a:t>
              </a:r>
              <a:endParaRPr lang="en-US" sz="1200" dirty="0"/>
            </a:p>
          </p:txBody>
        </p:sp>
        <p:sp>
          <p:nvSpPr>
            <p:cNvPr id="19" name="Right Brace 18"/>
            <p:cNvSpPr/>
            <p:nvPr/>
          </p:nvSpPr>
          <p:spPr bwMode="auto">
            <a:xfrm rot="5400000">
              <a:off x="6972300" y="1866900"/>
              <a:ext cx="152400" cy="6858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05600" y="2362200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Action</a:t>
              </a:r>
              <a:endParaRPr lang="en-US" sz="1200" dirty="0"/>
            </a:p>
          </p:txBody>
        </p:sp>
        <p:sp>
          <p:nvSpPr>
            <p:cNvPr id="21" name="Right Brace 20"/>
            <p:cNvSpPr/>
            <p:nvPr/>
          </p:nvSpPr>
          <p:spPr bwMode="auto">
            <a:xfrm rot="5400000">
              <a:off x="8077200" y="1905000"/>
              <a:ext cx="152400" cy="6096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924800" y="2362200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TTY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00200" y="2590800"/>
              <a:ext cx="6046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/>
                <a:t>CEE</a:t>
              </a:r>
              <a:endParaRPr lang="en-US" sz="1600" b="1" i="1" dirty="0"/>
            </a:p>
          </p:txBody>
        </p:sp>
      </p:grpSp>
      <p:sp>
        <p:nvSpPr>
          <p:cNvPr id="49" name="Right Brace 48"/>
          <p:cNvSpPr/>
          <p:nvPr/>
        </p:nvSpPr>
        <p:spPr bwMode="auto">
          <a:xfrm rot="5400000">
            <a:off x="457200" y="2209800"/>
            <a:ext cx="228600" cy="533400"/>
          </a:xfrm>
          <a:prstGeom prst="rightBrac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2400" y="2590800"/>
            <a:ext cx="824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Sev</a:t>
            </a:r>
            <a:r>
              <a:rPr lang="en-US" sz="1200" dirty="0" smtClean="0"/>
              <a:t>. Fac.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228600" y="3733800"/>
            <a:ext cx="1411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/>
              <a:t>CLT (</a:t>
            </a:r>
            <a:r>
              <a:rPr lang="en-US" sz="1600" b="1" i="1" dirty="0" err="1" smtClean="0"/>
              <a:t>syslog</a:t>
            </a:r>
            <a:r>
              <a:rPr lang="en-US" sz="1600" b="1" i="1" dirty="0" smtClean="0"/>
              <a:t>)</a:t>
            </a:r>
            <a:endParaRPr lang="en-US" sz="1600" b="1" i="1" dirty="0"/>
          </a:p>
        </p:txBody>
      </p:sp>
      <p:sp>
        <p:nvSpPr>
          <p:cNvPr id="55" name="Rectangle 54"/>
          <p:cNvSpPr/>
          <p:nvPr/>
        </p:nvSpPr>
        <p:spPr>
          <a:xfrm>
            <a:off x="304800" y="4953000"/>
            <a:ext cx="8229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2000" b="1" dirty="0" smtClean="0"/>
              <a:t>Scenario</a:t>
            </a:r>
            <a:r>
              <a:rPr lang="en-US" sz="2000" dirty="0" smtClean="0"/>
              <a:t>: An attacker has breached our network - determine if there were any successful logins</a:t>
            </a:r>
          </a:p>
          <a:p>
            <a:pPr lvl="2">
              <a:lnSpc>
                <a:spcPts val="2000"/>
              </a:lnSpc>
              <a:spcBef>
                <a:spcPts val="100"/>
              </a:spcBef>
              <a:spcAft>
                <a:spcPts val="100"/>
              </a:spcAft>
            </a:pPr>
            <a:endParaRPr lang="en-US" sz="2000" dirty="0" smtClean="0"/>
          </a:p>
          <a:p>
            <a:pPr lvl="2">
              <a:lnSpc>
                <a:spcPts val="2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2000" dirty="0" smtClean="0"/>
              <a:t>What do we search for? (‘log in’, ‘login’, ‘logged on’, etc.)</a:t>
            </a:r>
            <a:endParaRPr lang="en-US" sz="2000" dirty="0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676400"/>
            <a:ext cx="7696200" cy="4884738"/>
          </a:xfrm>
        </p:spPr>
        <p:txBody>
          <a:bodyPr/>
          <a:lstStyle/>
          <a:p>
            <a:r>
              <a:rPr lang="en-US" dirty="0" smtClean="0"/>
              <a:t>XML Example:</a:t>
            </a:r>
          </a:p>
          <a:p>
            <a:pPr lvl="1">
              <a:buNone/>
            </a:pPr>
            <a:r>
              <a:rPr lang="en-US" sz="1600" dirty="0" smtClean="0"/>
              <a:t>&lt;Event&gt;</a:t>
            </a:r>
          </a:p>
          <a:p>
            <a:pPr lvl="2">
              <a:buNone/>
            </a:pPr>
            <a:r>
              <a:rPr lang="en-US" sz="1400" dirty="0" smtClean="0"/>
              <a:t>&lt;Field name=“log-time”&gt;2009-09-16T12:17:32&lt;/Field&gt;</a:t>
            </a:r>
          </a:p>
          <a:p>
            <a:pPr lvl="2">
              <a:buNone/>
            </a:pPr>
            <a:r>
              <a:rPr lang="en-US" sz="1400" dirty="0" smtClean="0"/>
              <a:t>&lt;Field name=“</a:t>
            </a:r>
            <a:r>
              <a:rPr lang="en-US" sz="1400" dirty="0" err="1" smtClean="0"/>
              <a:t>src</a:t>
            </a:r>
            <a:r>
              <a:rPr lang="en-US" sz="1400" dirty="0" smtClean="0"/>
              <a:t>-hostname”&gt;</a:t>
            </a:r>
            <a:r>
              <a:rPr lang="en-US" sz="1400" dirty="0" err="1" smtClean="0"/>
              <a:t>myhost</a:t>
            </a:r>
            <a:r>
              <a:rPr lang="en-US" sz="1400" dirty="0" smtClean="0"/>
              <a:t>&lt;/Field&gt;</a:t>
            </a:r>
          </a:p>
          <a:p>
            <a:pPr lvl="2">
              <a:buNone/>
            </a:pPr>
            <a:r>
              <a:rPr lang="en-US" sz="1400" dirty="0" smtClean="0"/>
              <a:t>&lt;Field name=“proc-name”&gt;root&lt;/Field&gt;</a:t>
            </a:r>
          </a:p>
          <a:p>
            <a:pPr lvl="2">
              <a:buNone/>
            </a:pPr>
            <a:r>
              <a:rPr lang="en-US" sz="1400" dirty="0" smtClean="0"/>
              <a:t>&lt;Field name=“proc-id”&gt;808&lt;/Field&gt;</a:t>
            </a:r>
          </a:p>
          <a:p>
            <a:pPr lvl="2">
              <a:buNone/>
            </a:pPr>
            <a:r>
              <a:rPr lang="en-US" sz="1400" dirty="0" smtClean="0"/>
              <a:t>&lt;Field name=“acct-name”&gt;root&lt;/Field&gt;</a:t>
            </a:r>
          </a:p>
          <a:p>
            <a:pPr lvl="2">
              <a:buNone/>
            </a:pPr>
            <a:r>
              <a:rPr lang="en-US" sz="1400" dirty="0" smtClean="0"/>
              <a:t>&lt;Field name=“</a:t>
            </a:r>
            <a:r>
              <a:rPr lang="en-US" sz="1400" dirty="0" err="1" smtClean="0"/>
              <a:t>tty</a:t>
            </a:r>
            <a:r>
              <a:rPr lang="en-US" sz="1400" dirty="0" smtClean="0"/>
              <a:t>-name”&gt;tty1&lt;/Field&gt;</a:t>
            </a:r>
          </a:p>
          <a:p>
            <a:pPr lvl="2">
              <a:buNone/>
            </a:pPr>
            <a:r>
              <a:rPr lang="en-US" sz="1400" dirty="0" smtClean="0"/>
              <a:t>&lt;Field name=“action”&gt;logon&lt;/Field&gt;</a:t>
            </a:r>
          </a:p>
          <a:p>
            <a:pPr lvl="1">
              <a:buNone/>
            </a:pPr>
            <a:r>
              <a:rPr lang="en-US" sz="1600" dirty="0" smtClean="0"/>
              <a:t>&lt;/Event&gt;</a:t>
            </a:r>
          </a:p>
          <a:p>
            <a:r>
              <a:rPr lang="en-US" dirty="0" smtClean="0"/>
              <a:t>Plaintext Example:</a:t>
            </a:r>
          </a:p>
          <a:p>
            <a:pPr lvl="1">
              <a:buNone/>
            </a:pPr>
            <a:r>
              <a:rPr lang="en-US" sz="1400" dirty="0" err="1" smtClean="0"/>
              <a:t>cee</a:t>
            </a:r>
            <a:r>
              <a:rPr lang="en-US" sz="1400" dirty="0" smtClean="0"/>
              <a:t> log-time=“2009-09-16T12:17:32” </a:t>
            </a:r>
            <a:r>
              <a:rPr lang="en-US" sz="1400" dirty="0" err="1" smtClean="0"/>
              <a:t>src</a:t>
            </a:r>
            <a:r>
              <a:rPr lang="en-US" sz="1400" dirty="0" smtClean="0"/>
              <a:t>-hostname=“</a:t>
            </a:r>
            <a:r>
              <a:rPr lang="en-US" sz="1400" dirty="0" err="1" smtClean="0"/>
              <a:t>myhost</a:t>
            </a:r>
            <a:r>
              <a:rPr lang="en-US" sz="1400" dirty="0" smtClean="0"/>
              <a:t>” proc-name=“root” prod-id=“808” acct-name=“root” </a:t>
            </a:r>
            <a:r>
              <a:rPr lang="en-US" sz="1400" dirty="0" err="1" smtClean="0"/>
              <a:t>tty</a:t>
            </a:r>
            <a:r>
              <a:rPr lang="en-US" sz="1400" dirty="0" smtClean="0"/>
              <a:t>-name=“tty1”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Log Syntax Examples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7950" y="2133600"/>
            <a:ext cx="1314450" cy="2667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62000" y="1230868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indent="-227013" fontAlgn="base">
              <a:spcBef>
                <a:spcPts val="600"/>
              </a:spcBef>
              <a:spcAft>
                <a:spcPts val="600"/>
              </a:spcAft>
              <a:buClr>
                <a:srgbClr val="FDAA03"/>
              </a:buClr>
              <a:buSzPct val="75000"/>
              <a:defRPr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Sep 26 12:17:32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myhost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-- root[808]: ROOT LOGIN ON tty1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 bwMode="auto">
          <a:xfrm>
            <a:off x="152400" y="1905000"/>
            <a:ext cx="8610600" cy="2438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" name="Group 27"/>
          <p:cNvGrpSpPr/>
          <p:nvPr/>
        </p:nvGrpSpPr>
        <p:grpSpPr>
          <a:xfrm>
            <a:off x="228600" y="2057400"/>
            <a:ext cx="8915400" cy="1752600"/>
            <a:chOff x="228600" y="1524000"/>
            <a:chExt cx="8915400" cy="1752600"/>
          </a:xfrm>
        </p:grpSpPr>
        <p:grpSp>
          <p:nvGrpSpPr>
            <p:cNvPr id="9" name="Group 26"/>
            <p:cNvGrpSpPr/>
            <p:nvPr/>
          </p:nvGrpSpPr>
          <p:grpSpPr>
            <a:xfrm>
              <a:off x="914400" y="1524000"/>
              <a:ext cx="7772400" cy="1752600"/>
              <a:chOff x="914400" y="1524000"/>
              <a:chExt cx="7772400" cy="1752600"/>
            </a:xfrm>
          </p:grpSpPr>
          <p:sp>
            <p:nvSpPr>
              <p:cNvPr id="23" name="Rectangle 22"/>
              <p:cNvSpPr/>
              <p:nvPr/>
            </p:nvSpPr>
            <p:spPr bwMode="auto">
              <a:xfrm>
                <a:off x="914400" y="1524000"/>
                <a:ext cx="7772400" cy="1752600"/>
              </a:xfrm>
              <a:prstGeom prst="rect">
                <a:avLst/>
              </a:prstGeom>
              <a:solidFill>
                <a:srgbClr val="CCEC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ts val="25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rgbClr val="FDAA03"/>
                  </a:buClr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914400" y="2895600"/>
                <a:ext cx="16450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i="1" dirty="0" smtClean="0"/>
                  <a:t>CLS (Plaintext)</a:t>
                </a:r>
                <a:endParaRPr lang="en-US" sz="1600" b="1" i="1" dirty="0"/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228600" y="1828800"/>
              <a:ext cx="8915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7013" indent="-227013" fontAlgn="base">
                <a:spcBef>
                  <a:spcPts val="600"/>
                </a:spcBef>
                <a:spcAft>
                  <a:spcPts val="600"/>
                </a:spcAft>
                <a:buClr>
                  <a:srgbClr val="FDAA03"/>
                </a:buClr>
                <a:buSzPct val="75000"/>
                <a:defRPr/>
              </a:pPr>
              <a:r>
                <a:rPr lang="en-US" dirty="0" smtClean="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&lt;37&gt; Sep 26 12:17:32 </a:t>
              </a:r>
              <a:r>
                <a:rPr lang="en-US" dirty="0" err="1" smtClean="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myhost</a:t>
              </a:r>
              <a:r>
                <a:rPr lang="en-US" dirty="0" smtClean="0">
                  <a:solidFill>
                    <a:schemeClr val="accent2">
                      <a:lumMod val="50000"/>
                    </a:schemeClr>
                  </a:solidFill>
                  <a:latin typeface="Courier New" pitchFamily="49" charset="0"/>
                  <a:cs typeface="Courier New" pitchFamily="49" charset="0"/>
                </a:rPr>
                <a:t>-- root[808]: ROOT LOGIN ON tty1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Deconstruction of Traditional Logs</a:t>
            </a:r>
            <a:endParaRPr lang="en-US" dirty="0"/>
          </a:p>
        </p:txBody>
      </p:sp>
      <p:grpSp>
        <p:nvGrpSpPr>
          <p:cNvPr id="10" name="Group 47"/>
          <p:cNvGrpSpPr/>
          <p:nvPr/>
        </p:nvGrpSpPr>
        <p:grpSpPr>
          <a:xfrm>
            <a:off x="990600" y="2590800"/>
            <a:ext cx="7488187" cy="795754"/>
            <a:chOff x="1066800" y="2133600"/>
            <a:chExt cx="7488187" cy="795754"/>
          </a:xfrm>
        </p:grpSpPr>
        <p:sp>
          <p:nvSpPr>
            <p:cNvPr id="24" name="Rectangle 23"/>
            <p:cNvSpPr/>
            <p:nvPr/>
          </p:nvSpPr>
          <p:spPr bwMode="auto">
            <a:xfrm>
              <a:off x="1600200" y="2286000"/>
              <a:ext cx="6934200" cy="609600"/>
            </a:xfrm>
            <a:prstGeom prst="rect">
              <a:avLst/>
            </a:prstGeom>
            <a:solidFill>
              <a:srgbClr val="FFFF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" name="Right Brace 4"/>
            <p:cNvSpPr/>
            <p:nvPr/>
          </p:nvSpPr>
          <p:spPr bwMode="auto">
            <a:xfrm rot="5400000">
              <a:off x="1981200" y="1219200"/>
              <a:ext cx="228600" cy="2057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00200" y="2362200"/>
              <a:ext cx="729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log-time</a:t>
              </a:r>
              <a:endParaRPr lang="en-US" sz="1200" dirty="0"/>
            </a:p>
          </p:txBody>
        </p:sp>
        <p:sp>
          <p:nvSpPr>
            <p:cNvPr id="7" name="Right Brace 6"/>
            <p:cNvSpPr/>
            <p:nvPr/>
          </p:nvSpPr>
          <p:spPr bwMode="auto">
            <a:xfrm rot="5400000">
              <a:off x="3543300" y="1790700"/>
              <a:ext cx="228600" cy="914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48000" y="2362200"/>
              <a:ext cx="7312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src</a:t>
              </a:r>
              <a:r>
                <a:rPr lang="en-US" sz="1200" dirty="0" smtClean="0"/>
                <a:t>-host</a:t>
              </a:r>
              <a:endParaRPr lang="en-US" sz="1200" dirty="0"/>
            </a:p>
          </p:txBody>
        </p:sp>
        <p:sp>
          <p:nvSpPr>
            <p:cNvPr id="11" name="Right Brace 10"/>
            <p:cNvSpPr/>
            <p:nvPr/>
          </p:nvSpPr>
          <p:spPr bwMode="auto">
            <a:xfrm rot="5400000">
              <a:off x="4648200" y="1981200"/>
              <a:ext cx="228600" cy="533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43400" y="2362200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proc-name</a:t>
              </a:r>
              <a:endParaRPr lang="en-US" sz="1200" dirty="0"/>
            </a:p>
          </p:txBody>
        </p:sp>
        <p:sp>
          <p:nvSpPr>
            <p:cNvPr id="13" name="Right Brace 12"/>
            <p:cNvSpPr/>
            <p:nvPr/>
          </p:nvSpPr>
          <p:spPr bwMode="auto">
            <a:xfrm rot="5400000">
              <a:off x="5257800" y="1981200"/>
              <a:ext cx="228600" cy="533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72482" y="2362200"/>
              <a:ext cx="6527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proc-id</a:t>
              </a:r>
            </a:p>
          </p:txBody>
        </p:sp>
        <p:sp>
          <p:nvSpPr>
            <p:cNvPr id="17" name="Right Brace 16"/>
            <p:cNvSpPr/>
            <p:nvPr/>
          </p:nvSpPr>
          <p:spPr bwMode="auto">
            <a:xfrm rot="5400000">
              <a:off x="6172200" y="1981200"/>
              <a:ext cx="228600" cy="5334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67400" y="2362200"/>
              <a:ext cx="9012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acct-name</a:t>
              </a:r>
              <a:endParaRPr lang="en-US" sz="1200" dirty="0"/>
            </a:p>
          </p:txBody>
        </p:sp>
        <p:sp>
          <p:nvSpPr>
            <p:cNvPr id="19" name="Right Brace 18"/>
            <p:cNvSpPr/>
            <p:nvPr/>
          </p:nvSpPr>
          <p:spPr bwMode="auto">
            <a:xfrm rot="5400000">
              <a:off x="6972300" y="1866900"/>
              <a:ext cx="152400" cy="6858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21768" y="2362200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action</a:t>
              </a:r>
              <a:endParaRPr lang="en-US" sz="1200" dirty="0"/>
            </a:p>
          </p:txBody>
        </p:sp>
        <p:sp>
          <p:nvSpPr>
            <p:cNvPr id="21" name="Right Brace 20"/>
            <p:cNvSpPr/>
            <p:nvPr/>
          </p:nvSpPr>
          <p:spPr bwMode="auto">
            <a:xfrm rot="5400000">
              <a:off x="8077200" y="1905000"/>
              <a:ext cx="152400" cy="609600"/>
            </a:xfrm>
            <a:prstGeom prst="rightBrac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772400" y="2362200"/>
              <a:ext cx="7825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tty</a:t>
              </a:r>
              <a:r>
                <a:rPr lang="en-US" sz="1200" dirty="0" smtClean="0"/>
                <a:t>-name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00200" y="2590800"/>
              <a:ext cx="24677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/>
                <a:t>Dictionary &amp; Taxonomy</a:t>
              </a:r>
              <a:endParaRPr lang="en-US" sz="1600" b="1" i="1" dirty="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28600" y="3962400"/>
            <a:ext cx="1411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smtClean="0"/>
              <a:t>CLT (</a:t>
            </a:r>
            <a:r>
              <a:rPr lang="en-US" sz="1600" b="1" i="1" dirty="0" err="1" smtClean="0"/>
              <a:t>syslog</a:t>
            </a:r>
            <a:r>
              <a:rPr lang="en-US" sz="1600" b="1" i="1" dirty="0" smtClean="0"/>
              <a:t>)</a:t>
            </a:r>
            <a:endParaRPr lang="en-US" sz="1600" b="1" i="1" dirty="0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CEE Website:</a:t>
            </a:r>
          </a:p>
          <a:p>
            <a:pPr lvl="1"/>
            <a:r>
              <a:rPr lang="en-US" dirty="0" smtClean="0"/>
              <a:t>http://cee.mitre.org/</a:t>
            </a:r>
          </a:p>
          <a:p>
            <a:r>
              <a:rPr lang="en-US" dirty="0" smtClean="0"/>
              <a:t>CEE Working Group Mailing List:</a:t>
            </a:r>
          </a:p>
          <a:p>
            <a:pPr lvl="1"/>
            <a:r>
              <a:rPr lang="en-US" dirty="0" smtClean="0"/>
              <a:t>http://cee.mitre.org/discussiongroup.html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971800"/>
            <a:ext cx="4572000" cy="333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trebreifing_2_2_0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CCKS-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CK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KS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mitrebriefing_2009</Template>
  <TotalTime>0</TotalTime>
  <Words>339</Words>
  <Application>Microsoft Office PowerPoint</Application>
  <PresentationFormat>On-screen Show (4:3)</PresentationFormat>
  <Paragraphs>81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mitrebreifing_2_2_09</vt:lpstr>
      <vt:lpstr>Slide 1</vt:lpstr>
      <vt:lpstr>Computer Generated Event Management</vt:lpstr>
      <vt:lpstr>What are our logs telling us?</vt:lpstr>
      <vt:lpstr>From Events to Logs and Back Again</vt:lpstr>
      <vt:lpstr>CEE Building Blocks</vt:lpstr>
      <vt:lpstr>Building Blocks Today</vt:lpstr>
      <vt:lpstr>Common Log Syntax Examples</vt:lpstr>
      <vt:lpstr>Deconstruction of Traditional Logs</vt:lpstr>
      <vt:lpstr>More Information Available</vt:lpstr>
      <vt:lpstr>Questions?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CEE: The Log Standard</dc:title>
  <dc:creator/>
  <cp:lastModifiedBy/>
  <cp:revision>405</cp:revision>
  <dcterms:created xsi:type="dcterms:W3CDTF">2009-09-10T16:20:22Z</dcterms:created>
  <dcterms:modified xsi:type="dcterms:W3CDTF">2010-06-03T18:57:58Z</dcterms:modified>
</cp:coreProperties>
</file>